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8" r:id="rId4"/>
    <p:sldId id="260" r:id="rId5"/>
    <p:sldId id="262" r:id="rId6"/>
    <p:sldId id="270" r:id="rId7"/>
    <p:sldId id="285" r:id="rId8"/>
    <p:sldId id="286" r:id="rId9"/>
    <p:sldId id="265" r:id="rId10"/>
    <p:sldId id="274" r:id="rId11"/>
    <p:sldId id="282" r:id="rId12"/>
    <p:sldId id="273" r:id="rId13"/>
    <p:sldId id="266" r:id="rId14"/>
    <p:sldId id="283" r:id="rId15"/>
    <p:sldId id="290" r:id="rId16"/>
    <p:sldId id="264" r:id="rId17"/>
    <p:sldId id="259" r:id="rId18"/>
    <p:sldId id="279" r:id="rId19"/>
    <p:sldId id="271" r:id="rId20"/>
    <p:sldId id="275" r:id="rId21"/>
    <p:sldId id="276" r:id="rId22"/>
    <p:sldId id="278" r:id="rId23"/>
    <p:sldId id="284" r:id="rId24"/>
    <p:sldId id="277" r:id="rId25"/>
    <p:sldId id="287" r:id="rId26"/>
    <p:sldId id="288" r:id="rId27"/>
    <p:sldId id="289" r:id="rId28"/>
    <p:sldId id="292" r:id="rId29"/>
    <p:sldId id="256" r:id="rId30"/>
    <p:sldId id="261" r:id="rId31"/>
    <p:sldId id="280" r:id="rId32"/>
    <p:sldId id="281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0F4D1B-12AF-4FA1-918F-4966407762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" TargetMode="External"/><Relationship Id="rId7" Type="http://schemas.openxmlformats.org/officeDocument/2006/relationships/hyperlink" Target="http://www.vokrugsveta.ru/" TargetMode="External"/><Relationship Id="rId2" Type="http://schemas.openxmlformats.org/officeDocument/2006/relationships/hyperlink" Target="http://yandex.ru/yandsearch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o-name.ru/biography/abram-ioffe.htm" TargetMode="External"/><Relationship Id="rId5" Type="http://schemas.openxmlformats.org/officeDocument/2006/relationships/hyperlink" Target="http://to-name.ru/biography" TargetMode="External"/><Relationship Id="rId4" Type="http://schemas.openxmlformats.org/officeDocument/2006/relationships/hyperlink" Target="http://to-name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0"/>
            <a:ext cx="8569325" cy="5976069"/>
          </a:xfrm>
        </p:spPr>
        <p:txBody>
          <a:bodyPr/>
          <a:lstStyle/>
          <a:p>
            <a:r>
              <a:rPr lang="ru-RU" b="1" dirty="0"/>
              <a:t>Абрам Федорович Иоффе</a:t>
            </a:r>
            <a:r>
              <a:rPr lang="ru-RU" dirty="0"/>
              <a:t> </a:t>
            </a:r>
            <a:r>
              <a:rPr lang="ru-RU" b="1" dirty="0"/>
              <a:t>—</a:t>
            </a:r>
            <a:r>
              <a:rPr lang="ru-RU" dirty="0"/>
              <a:t> </a:t>
            </a:r>
            <a:r>
              <a:rPr lang="ru-RU" b="1" dirty="0" smtClean="0"/>
              <a:t>учитель нескольких поколений отечественных физиков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2" descr="http://storage0.dms.mpinteractiv.ro/media/401/781/10386/6558236/1/1-energie-tifetz.jpg?width=6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195736" cy="20305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4869160"/>
            <a:ext cx="5112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Учитель физики – информатики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ГБОУ  АО НПО ПУ-26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Гофман Татьяна Петровна.                 г. Харабали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HARIT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476672"/>
            <a:ext cx="3152633" cy="4392488"/>
          </a:xfrm>
          <a:prstGeom prst="rect">
            <a:avLst/>
          </a:prstGeom>
          <a:ln w="762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3851920" y="260648"/>
            <a:ext cx="5112568" cy="6247864"/>
          </a:xfrm>
          <a:prstGeom prst="rect">
            <a:avLst/>
          </a:prstGeom>
          <a:ln w="5715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Академик Ю. Б. Харитон рассказывал: когда он в конце 20-х гг. приехал работать в Кембридж, в Англию, то неожиданно обнаружил, что там уже действовал семинар, организованный учени­ком Абрама Федоровича Петром Капицей — «Капица-Клуб». Собирались кембриджские физики и шло обсуждение того же типа, которое обычно организовывал Абрам Федорович в Петрограде; выступали с докладами и приезжавшие в Кембридж из разных стран гости. Столь плодотворны были эти встречи, что эта «русская зараза» разлеталась все дальше.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5301208"/>
            <a:ext cx="288032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Ю. Б. Харитон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middle_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764704"/>
            <a:ext cx="7704856" cy="4680520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79512" y="5657671"/>
            <a:ext cx="8784976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Иоффе, на семинаре по физике полупроводников.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Крайний слева — И. Курчатов, рядом с Иоффе сидит </a:t>
            </a:r>
            <a:r>
              <a:rPr lang="ru-RU" dirty="0" err="1" smtClean="0">
                <a:latin typeface="Arial Black" pitchFamily="34" charset="0"/>
              </a:rPr>
              <a:t>Кобеко</a:t>
            </a:r>
            <a:r>
              <a:rPr lang="ru-RU" dirty="0" smtClean="0">
                <a:latin typeface="Arial Black" pitchFamily="34" charset="0"/>
              </a:rPr>
              <a:t>, </a:t>
            </a:r>
          </a:p>
          <a:p>
            <a:pPr algn="ctr"/>
            <a:r>
              <a:rPr lang="ru-RU" dirty="0" smtClean="0">
                <a:latin typeface="Arial Black" pitchFamily="34" charset="0"/>
              </a:rPr>
              <a:t>крайний правый Г. Гринберг, у доски — </a:t>
            </a:r>
            <a:r>
              <a:rPr lang="ru-RU" dirty="0" err="1" smtClean="0">
                <a:latin typeface="Arial Black" pitchFamily="34" charset="0"/>
              </a:rPr>
              <a:t>Цехновицер</a:t>
            </a:r>
            <a:r>
              <a:rPr lang="ru-RU" dirty="0" smtClean="0">
                <a:latin typeface="Arial Black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0"/>
            <a:ext cx="7344816" cy="64633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Знаменитые семинары Иоффе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>
                <a:effectLst/>
              </a:rPr>
              <a:t>Физико-технический институт</a:t>
            </a:r>
          </a:p>
        </p:txBody>
      </p:sp>
      <p:pic>
        <p:nvPicPr>
          <p:cNvPr id="70660" name="Picture 4" descr="UchSovet19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1700" y="1181100"/>
            <a:ext cx="7340600" cy="4495800"/>
          </a:xfrm>
          <a:noFill/>
          <a:ln/>
        </p:spPr>
      </p:pic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" y="5876925"/>
            <a:ext cx="8964488" cy="923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 Black" pitchFamily="34" charset="0"/>
              </a:rPr>
              <a:t>Заседание Ученого совета ФТИ. Френкель, Иоффе, </a:t>
            </a:r>
          </a:p>
          <a:p>
            <a:pPr algn="ctr"/>
            <a:r>
              <a:rPr lang="ru-RU" dirty="0" err="1">
                <a:latin typeface="Arial Black" pitchFamily="34" charset="0"/>
              </a:rPr>
              <a:t>Бурсиан</a:t>
            </a:r>
            <a:r>
              <a:rPr lang="ru-RU" dirty="0">
                <a:latin typeface="Arial Black" pitchFamily="34" charset="0"/>
              </a:rPr>
              <a:t> (спиной) — ученый секретарь, Добронравов</a:t>
            </a:r>
            <a:r>
              <a:rPr lang="ru-RU" dirty="0" smtClean="0">
                <a:latin typeface="Arial Black" pitchFamily="34" charset="0"/>
              </a:rPr>
              <a:t>.               </a:t>
            </a:r>
            <a:r>
              <a:rPr lang="ru-RU" dirty="0">
                <a:latin typeface="Arial Black" pitchFamily="34" charset="0"/>
              </a:rPr>
              <a:t>Конец 20-х гг.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1330839" y="4005064"/>
            <a:ext cx="2423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6879" name="Rectangle 15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633413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>
                <a:effectLst/>
              </a:rPr>
              <a:t>Физико-технический институт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1072" y="5229200"/>
            <a:ext cx="8352928" cy="1200329"/>
          </a:xfrm>
          <a:prstGeom prst="rect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 В 1921 стал директором Физико-технического института АН СССР, созданного на основе отдела и названного теперь его именем</a:t>
            </a:r>
            <a:r>
              <a:rPr lang="ru-RU" sz="2400" dirty="0" smtClean="0">
                <a:latin typeface="Arial Black" pitchFamily="34" charset="0"/>
              </a:rPr>
              <a:t>.</a:t>
            </a:r>
            <a:endParaRPr lang="ru-RU" sz="2400" dirty="0">
              <a:latin typeface="Arial Black" pitchFamily="34" charset="0"/>
            </a:endParaRPr>
          </a:p>
        </p:txBody>
      </p:sp>
      <p:pic>
        <p:nvPicPr>
          <p:cNvPr id="16386" name="Picture 2" descr="Ленинградский физико-технический институ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7416824" cy="4248472"/>
          </a:xfrm>
          <a:prstGeom prst="rect">
            <a:avLst/>
          </a:prstGeom>
          <a:noFill/>
          <a:ln w="76200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2123728" y="6309320"/>
            <a:ext cx="578330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 Black" pitchFamily="34" charset="0"/>
              </a:rPr>
              <a:t>Иоффе, Капица, Крылов. </a:t>
            </a:r>
            <a:r>
              <a:rPr lang="ru-RU" dirty="0" err="1">
                <a:latin typeface="Arial Black" pitchFamily="34" charset="0"/>
              </a:rPr>
              <a:t>Лейден</a:t>
            </a:r>
            <a:r>
              <a:rPr lang="ru-RU" dirty="0">
                <a:latin typeface="Arial Black" pitchFamily="34" charset="0"/>
              </a:rPr>
              <a:t>, </a:t>
            </a:r>
            <a:r>
              <a:rPr lang="ru-RU" dirty="0" smtClean="0">
                <a:latin typeface="Arial Black" pitchFamily="34" charset="0"/>
              </a:rPr>
              <a:t>1924 г.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54277" name="Picture 5" descr="ioffe_kapitza_krylov1924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8488" y="274638"/>
            <a:ext cx="7947025" cy="5821362"/>
          </a:xfr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07904" y="404664"/>
            <a:ext cx="5436096" cy="65248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А. Ф. Иоффе часто называют «отцом физики полупроводников», а его книжку «Основы термоэлектричества» — маленькую брошюру, в которой нет и двухсот страниц, «библией термоэлектричества». Однако в 1936 </a:t>
            </a:r>
            <a:r>
              <a:rPr lang="ru-RU" sz="2000" i="1" dirty="0" smtClean="0">
                <a:latin typeface="Arial Black" pitchFamily="34" charset="0"/>
              </a:rPr>
              <a:t>г. во </a:t>
            </a:r>
            <a:r>
              <a:rPr lang="ru-RU" sz="2000" dirty="0" smtClean="0">
                <a:latin typeface="Arial Black" pitchFamily="34" charset="0"/>
              </a:rPr>
              <a:t>времена сталинского террора на специальной сессии Академии наук Ленинградский </a:t>
            </a:r>
            <a:r>
              <a:rPr lang="ru-RU" sz="2000" dirty="0" err="1" smtClean="0">
                <a:latin typeface="Arial Black" pitchFamily="34" charset="0"/>
              </a:rPr>
              <a:t>Физтех</a:t>
            </a:r>
            <a:r>
              <a:rPr lang="ru-RU" sz="2000" dirty="0" smtClean="0">
                <a:latin typeface="Arial Black" pitchFamily="34" charset="0"/>
              </a:rPr>
              <a:t> и его руководитель подверглись резкой критике. Но Абрам Федорович проявил твердость, принципиальность и продолжил научные работы. В 1942 г. он был удостоен первой Государственной премии СССР первой степени за работу «Полупроводники в физике и технике».</a:t>
            </a:r>
          </a:p>
          <a:p>
            <a:endParaRPr lang="ru-RU" dirty="0"/>
          </a:p>
        </p:txBody>
      </p:sp>
      <p:pic>
        <p:nvPicPr>
          <p:cNvPr id="45059" name="Picture 3" descr="http://dic.academic.ru/pictures/wiki/files/1048/60e9a358f5da6fda939e25329bd4bd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48680"/>
            <a:ext cx="3456384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pel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4032448" cy="4320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188640"/>
            <a:ext cx="5148064" cy="67403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В годы Великой Отечественной войны добрым   словом   вспоминали   А.   Ф.   Иоффе   партизаны,    для    которых    он    создал    в    разгар военных действий простой и надежный источник питания для раций — «партизанский котелок» а   на самом деле полупроводниковый   </a:t>
            </a:r>
            <a:r>
              <a:rPr lang="ru-RU" dirty="0" err="1" smtClean="0">
                <a:solidFill>
                  <a:srgbClr val="7030A0"/>
                </a:solidFill>
                <a:latin typeface="Arial Black" pitchFamily="34" charset="0"/>
              </a:rPr>
              <a:t>термо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­ электрогенератор, состоящий из нескольких десятков термопар. В котелок наливали воду и помещали над костром. Кипящая вода «задавала»  температуру одним  («холодным»)спаям термоэлементов, а температуру других («горячих») определяло пламя, нагревающее дно котелка. «Котелок» помогал партизанам обеспечивать радиосвязь с Большой землей. Это устройство знаменито еще и тем, что   в нем впервые было осуществлено   применение полупроводниковых термоэлементов в практических целях. 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869160"/>
            <a:ext cx="363589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«партизанский котелок»</a:t>
            </a:r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iti.ru/3_press-center/3_1_news/3_1_2_rosatom-news/3_1_2_2_archive/image/alexandrov/aleksandrov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2286000" cy="1714500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0" y="188640"/>
            <a:ext cx="8892480" cy="1846659"/>
          </a:xfrm>
          <a:prstGeom prst="rect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Большинство сотрудников </a:t>
            </a:r>
            <a:r>
              <a:rPr lang="ru-RU" sz="2400" b="1" dirty="0" err="1" smtClean="0">
                <a:solidFill>
                  <a:srgbClr val="002060"/>
                </a:solidFill>
              </a:rPr>
              <a:t>Физтеха</a:t>
            </a:r>
            <a:r>
              <a:rPr lang="ru-RU" sz="2400" b="1" dirty="0" smtClean="0">
                <a:solidFill>
                  <a:srgbClr val="002060"/>
                </a:solidFill>
              </a:rPr>
              <a:t>, директором которого был Абрам Федорович, составляла молодежь,  из-за чего институт  нередко  называли «детским садом», а его руководителя- «папой», и он действительно был им для своих молодых коллег.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2420888"/>
            <a:ext cx="5904656" cy="3785652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Из воспоминаний академика А. П. Александрова: «Абрам Федорович Иоффе был необыкновенно доброжелателен ко всем сотрудникам. Вы приходите, например, в библиотеку, берете новую книжку журнал и видите: почти на каждой статье пометки — это надо прочитать Курчатову, то — Александрову, а с этим полезно ознакомиться Арцимовичу. Короче, он постоянно заботился о нашем образовании...»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2" name="Picture 2" descr="http://im0-tub-ru.yandex.net/i?id=249897079-5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149080"/>
            <a:ext cx="1800200" cy="222080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6519446"/>
            <a:ext cx="280831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А. П. Александров</a:t>
            </a: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. </a:t>
            </a:r>
            <a:endParaRPr lang="ru-RU" sz="16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79912" y="188640"/>
            <a:ext cx="5364088" cy="375487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Известный металлофизик академик Г.В.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Курдюмов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вспоминал:  «А. Ф. был щедрым человеком и проявлялось это не только в том, как широко делился он с коллегами, сотрудниками и учеными своими идеями, методом проведения работ, но и в том, что он не жалел времени на их доброжелательное обсуждение и критику...».</a:t>
            </a:r>
          </a:p>
          <a:p>
            <a:endParaRPr lang="ru-RU" dirty="0"/>
          </a:p>
        </p:txBody>
      </p:sp>
      <p:pic>
        <p:nvPicPr>
          <p:cNvPr id="12290" name="Picture 2" descr="http://mks-phys.ru/docs/kurdum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3114675" cy="3819525"/>
          </a:xfrm>
          <a:prstGeom prst="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395536" y="3429000"/>
            <a:ext cx="288032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 Black" pitchFamily="34" charset="0"/>
              </a:rPr>
              <a:t>Г. </a:t>
            </a:r>
            <a:r>
              <a:rPr lang="ru-RU" sz="2400" dirty="0" err="1" smtClean="0">
                <a:latin typeface="Arial Black" pitchFamily="34" charset="0"/>
              </a:rPr>
              <a:t>В.Курдюмов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05064"/>
            <a:ext cx="9144000" cy="31393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C00CC"/>
                </a:solidFill>
                <a:latin typeface="Arial Black" pitchFamily="34" charset="0"/>
              </a:rPr>
              <a:t>Абрам   Федорович  Иоффе  —  учитель   нескольких поколений отечественных физиков, руководитель крупнейшей научной школы. Многие его ученики внесли существенный  вклад в развитие   различных   областей   физики - </a:t>
            </a:r>
            <a:r>
              <a:rPr lang="ru-RU" sz="2000" dirty="0" err="1" smtClean="0">
                <a:solidFill>
                  <a:srgbClr val="CC00CC"/>
                </a:solidFill>
                <a:latin typeface="Arial Black" pitchFamily="34" charset="0"/>
              </a:rPr>
              <a:t>физики</a:t>
            </a:r>
            <a:r>
              <a:rPr lang="ru-RU" sz="2000" dirty="0" smtClean="0">
                <a:solidFill>
                  <a:srgbClr val="CC00CC"/>
                </a:solidFill>
                <a:latin typeface="Arial Black" pitchFamily="34" charset="0"/>
              </a:rPr>
              <a:t> низких температур и ядерной физики, электроники, физики полупроводников, полимеров и агрофизики, физики плазмы и магнетизма. Среди них около 70 академиков  и  членов-корреспондентов академий  наук.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640960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Из «детского сада» «папы Иоффе» вышли: Нобелевские лауреаты П. Л. Капица, Н. Н. Семенов, академики И. К. Кикоин,  И. В. Курчатов,   Ю. Б. Харитон, Л. Д. Ландау,  и многие другие</a:t>
            </a:r>
            <a:r>
              <a:rPr lang="ru-RU" dirty="0" smtClean="0">
                <a:latin typeface="Arial Black" pitchFamily="34" charset="0"/>
              </a:rPr>
              <a:t>. </a:t>
            </a:r>
            <a:endParaRPr lang="ru-RU" dirty="0"/>
          </a:p>
        </p:txBody>
      </p:sp>
      <p:pic>
        <p:nvPicPr>
          <p:cNvPr id="11268" name="Picture 4" descr="http://im7-tub-ru.yandex.net/i?id=62604250-1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916832"/>
            <a:ext cx="2693099" cy="367240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1272" name="Picture 8" descr="http://im7-tub-ru.yandex.net/i?id=34908128-0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916832"/>
            <a:ext cx="2619651" cy="367240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07904" y="6021288"/>
            <a:ext cx="23042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И.К Кикоин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1274" name="Picture 10" descr="http://im0-tub-ru.yandex.net/i?id=367105137-2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916832"/>
            <a:ext cx="2587488" cy="3744416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732240" y="6093296"/>
            <a:ext cx="216024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Ю.Б. Харитон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6093296"/>
            <a:ext cx="237626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П.Л. Капица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7693"/>
            <a:ext cx="91440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Основные труды в области физики твердого тела и общей физики</a:t>
            </a:r>
          </a:p>
          <a:p>
            <a:r>
              <a:rPr lang="ru-RU" dirty="0" smtClean="0">
                <a:latin typeface="Arial Black" pitchFamily="34" charset="0"/>
              </a:rPr>
              <a:t>1) В своей докторской диссертации решил задачу упругого последействия в кристаллах (1905).</a:t>
            </a:r>
          </a:p>
          <a:p>
            <a:r>
              <a:rPr lang="ru-RU" dirty="0" smtClean="0">
                <a:latin typeface="Arial Black" pitchFamily="34" charset="0"/>
              </a:rPr>
              <a:t> 2) Провел ряд работ по измерению заряда электрона при внешнем </a:t>
            </a:r>
            <a:r>
              <a:rPr lang="ru-RU" u="sng" dirty="0" smtClean="0">
                <a:latin typeface="Arial Black" pitchFamily="34" charset="0"/>
              </a:rPr>
              <a:t>фотоэффекте</a:t>
            </a:r>
            <a:r>
              <a:rPr lang="ru-RU" dirty="0" smtClean="0">
                <a:latin typeface="Arial Black" pitchFamily="34" charset="0"/>
              </a:rPr>
              <a:t> (1913).</a:t>
            </a:r>
          </a:p>
          <a:p>
            <a:r>
              <a:rPr lang="ru-RU" dirty="0" smtClean="0">
                <a:latin typeface="Arial Black" pitchFamily="34" charset="0"/>
              </a:rPr>
              <a:t>3) Экспериментально доказал существование ионной проводимости в кристаллах (1916).</a:t>
            </a:r>
          </a:p>
          <a:p>
            <a:r>
              <a:rPr lang="ru-RU" dirty="0" smtClean="0">
                <a:latin typeface="Arial Black" pitchFamily="34" charset="0"/>
              </a:rPr>
              <a:t> 4)Провел ставшие классическими исследования пластической деформации рентгеновским методом. </a:t>
            </a:r>
          </a:p>
          <a:p>
            <a:r>
              <a:rPr lang="ru-RU" dirty="0" smtClean="0">
                <a:latin typeface="Arial Black" pitchFamily="34" charset="0"/>
              </a:rPr>
              <a:t> 5)Объяснил реальную прочность кристаллов (1922).  </a:t>
            </a:r>
          </a:p>
          <a:p>
            <a:r>
              <a:rPr lang="ru-RU" dirty="0" smtClean="0">
                <a:latin typeface="Arial Black" pitchFamily="34" charset="0"/>
              </a:rPr>
              <a:t>6) Показал сильное влияние незначительных примесей на электропроводность диэлектриков.</a:t>
            </a:r>
          </a:p>
          <a:p>
            <a:r>
              <a:rPr lang="ru-RU" dirty="0" smtClean="0">
                <a:latin typeface="Arial Black" pitchFamily="34" charset="0"/>
              </a:rPr>
              <a:t> 7)Разработал методы очистки кристаллов. </a:t>
            </a:r>
          </a:p>
          <a:p>
            <a:r>
              <a:rPr lang="ru-RU" dirty="0" smtClean="0">
                <a:latin typeface="Arial Black" pitchFamily="34" charset="0"/>
              </a:rPr>
              <a:t>8)Создал новые электротехнические материалы. </a:t>
            </a:r>
          </a:p>
          <a:p>
            <a:r>
              <a:rPr lang="ru-RU" dirty="0" smtClean="0">
                <a:latin typeface="Arial Black" pitchFamily="34" charset="0"/>
              </a:rPr>
              <a:t>9)Сформулировал основы современного представления о механизме выпрямления полупроводников (конец 30-х гг.). </a:t>
            </a:r>
          </a:p>
          <a:p>
            <a:r>
              <a:rPr lang="ru-RU" dirty="0" smtClean="0">
                <a:latin typeface="Arial Black" pitchFamily="34" charset="0"/>
              </a:rPr>
              <a:t>10)Внес большой вклад в решение проблемы применения </a:t>
            </a:r>
            <a:r>
              <a:rPr lang="ru-RU" dirty="0" err="1" smtClean="0">
                <a:latin typeface="Arial Black" pitchFamily="34" charset="0"/>
              </a:rPr>
              <a:t>термо</a:t>
            </a:r>
            <a:r>
              <a:rPr lang="ru-RU" dirty="0" smtClean="0">
                <a:latin typeface="Arial Black" pitchFamily="34" charset="0"/>
              </a:rPr>
              <a:t>- и фотоэлектрических свойств полупроводников для преобразования тепловой и световой энергий в электрическую. (31-40)</a:t>
            </a:r>
          </a:p>
          <a:p>
            <a:r>
              <a:rPr lang="ru-RU" dirty="0" smtClean="0">
                <a:latin typeface="Arial Black" pitchFamily="34" charset="0"/>
              </a:rPr>
              <a:t>11)Разработал теорию </a:t>
            </a:r>
            <a:r>
              <a:rPr lang="ru-RU" dirty="0" err="1" smtClean="0">
                <a:latin typeface="Arial Black" pitchFamily="34" charset="0"/>
              </a:rPr>
              <a:t>термоэлектрогенераторов</a:t>
            </a:r>
            <a:r>
              <a:rPr lang="ru-RU" dirty="0" smtClean="0">
                <a:latin typeface="Arial Black" pitchFamily="34" charset="0"/>
              </a:rPr>
              <a:t> и термоэлектрических холодильников. </a:t>
            </a:r>
          </a:p>
          <a:p>
            <a:r>
              <a:rPr lang="ru-RU" dirty="0" smtClean="0">
                <a:latin typeface="Arial Black" pitchFamily="34" charset="0"/>
              </a:rPr>
              <a:t>12)Выдвинул идею плазменного электричества.</a:t>
            </a:r>
          </a:p>
          <a:p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0" y="3140968"/>
            <a:ext cx="2987824" cy="3667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latin typeface="Arial Black" pitchFamily="34" charset="0"/>
              </a:rPr>
              <a:t>И.В. Курчатов</a:t>
            </a:r>
          </a:p>
        </p:txBody>
      </p:sp>
      <p:pic>
        <p:nvPicPr>
          <p:cNvPr id="35841" name="Picture 1" descr="C:\Users\Ольга\Downloads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60648"/>
            <a:ext cx="2952328" cy="2808312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0244" name="Picture 4" descr="http://im2-tub-ru.yandex.net/i?id=568035460-2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2088232" cy="278092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10242" name="Picture 2" descr="http://im3-tub-ru.yandex.net/i?id=217767187-10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645024"/>
            <a:ext cx="1872208" cy="259228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95536" y="6488668"/>
            <a:ext cx="223224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Н.Н. Семенов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" name="Picture 4" descr="http://im8-tub-ru.yandex.net/i?id=49709883-0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60648"/>
            <a:ext cx="2211508" cy="3129492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6660232" y="3573016"/>
            <a:ext cx="223224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Френкель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91880" y="3212976"/>
            <a:ext cx="252028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Ландау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4581128"/>
            <a:ext cx="5832648" cy="129266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Все они обеспечили лидерство советской науки во многих ее областях.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51520" y="4077072"/>
            <a:ext cx="3529013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latin typeface="Arial Black" pitchFamily="34" charset="0"/>
              </a:rPr>
              <a:t>Иоффе, Алиханов, Курчатов. 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5724128" y="4725144"/>
            <a:ext cx="2915816" cy="3667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latin typeface="Arial Black" pitchFamily="34" charset="0"/>
              </a:rPr>
              <a:t>Арцимович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7904" y="5157192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Picture 2" descr=" ИТАР-ТАСС     ЛЕВ АНДРЕЕВИЧ АРЦИМОВИЧ     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88640"/>
            <a:ext cx="3246538" cy="4144517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  <p:pic>
        <p:nvPicPr>
          <p:cNvPr id="34818" name="Picture 2" descr="http://www.bochkavpechatleniy.com/data/photo/23142/ioffe-1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392488" cy="3456384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ioffe1960last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404664"/>
            <a:ext cx="4038600" cy="6178550"/>
          </a:xfrm>
          <a:noFill/>
          <a:ln w="76200">
            <a:solidFill>
              <a:schemeClr val="tx1"/>
            </a:solidFill>
          </a:ln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5796136" y="2708920"/>
            <a:ext cx="3084499" cy="193899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Одна из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последних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фотографий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Иоффе. </a:t>
            </a:r>
            <a:br>
              <a:rPr lang="ru-RU" sz="2400" dirty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Сентябрь 1960 г.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23928" y="548680"/>
            <a:ext cx="5220072" cy="46782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Широкой массе простых трудящихся имя академика Иоффе известно благодаря песне В. С. Высоцкого «Утренняя гимнастика»:</a:t>
            </a:r>
          </a:p>
          <a:p>
            <a:endParaRPr lang="ru-RU" sz="2000" dirty="0" smtClean="0">
              <a:latin typeface="Arial Black" pitchFamily="34" charset="0"/>
            </a:endParaRPr>
          </a:p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Если вы уже устали —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Сели-встали, сели-встали!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Не страшны вам Арктика с Антарктикой.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Главный академик Иоффе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Доказал: коньяк и кофе</a:t>
            </a:r>
            <a:b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Вам заменят спорт и профилактика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!</a:t>
            </a:r>
          </a:p>
          <a:p>
            <a:endParaRPr lang="ru-RU" dirty="0">
              <a:latin typeface="Arial Black" pitchFamily="34" charset="0"/>
            </a:endParaRPr>
          </a:p>
        </p:txBody>
      </p:sp>
      <p:pic>
        <p:nvPicPr>
          <p:cNvPr id="11266" name="Picture 2" descr="http://iklest.narod.ru/photo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3456384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7" name="Picture 7" descr="IoffeRe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88640"/>
            <a:ext cx="7416800" cy="5713413"/>
          </a:xfrm>
          <a:noFill/>
          <a:ln w="76200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3528" y="6021288"/>
            <a:ext cx="8820472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А. Ф. Иоффе умер в своём рабочем кабинете 14 октября 1960 г  не дожив две недели до восьмидесятилетия.</a:t>
            </a:r>
            <a:endParaRPr lang="ru-RU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56138"/>
            <a:ext cx="8784976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Награды и звания.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Герой Социалистического Труда (1955г). </a:t>
            </a:r>
          </a:p>
          <a:p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Заслуженный деятель науки РСФСР (1933г), 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лауреат Сталинской премии (1942г), 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лауреат Ленинской премии (посмертно, 1961г).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Иоффе был членом многих академий наук: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Гёттингенской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(1924г), Берлинской (1928г), Американской академии наук и искусств (1929),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</a:t>
            </a: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почётным членом АН Германии «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Леопольдина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» (1958), Итальянской АН (1959г), </a:t>
            </a:r>
          </a:p>
          <a:p>
            <a:pPr lvl="0"/>
            <a:endParaRPr lang="ru-RU" sz="20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lvl="0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почётным доктором Калифорнийского университета (1928), Сорбонны (1945г), университетов </a:t>
            </a:r>
            <a:r>
              <a:rPr lang="ru-RU" sz="2000" dirty="0" err="1" smtClean="0">
                <a:solidFill>
                  <a:srgbClr val="7030A0"/>
                </a:solidFill>
                <a:latin typeface="Arial Black" pitchFamily="34" charset="0"/>
              </a:rPr>
              <a:t>Граца</a:t>
            </a:r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 (1948г), Бухареста и Мюнхена (1955г).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667875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Память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 честь А. Ф. Иоффе был назван: 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Кратер Иоффе на Луне и Научно-исследовательское Судно «Академик Иоффе».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 ноябре 1960 года имя А. Ф. Иоффе присвоено Физико-техническому институту АН СССР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В 1964 году перед зданием ФТИ установлен памятник А. Ф. Иоффе. Такой же бюст установлен в Большом актовом зале ФТИ им. А. Ф. Иоффе.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На зданиях, где работал Абрам Иоффе, установлены мемориальные доски.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Имя А. Ф. Иоффе носит улица в </a:t>
            </a:r>
            <a:r>
              <a:rPr lang="ru-RU" sz="2000" dirty="0" err="1" smtClean="0">
                <a:latin typeface="Arial Black" pitchFamily="34" charset="0"/>
              </a:rPr>
              <a:t>Адлерсхофе</a:t>
            </a:r>
            <a:r>
              <a:rPr lang="ru-RU" sz="2000" dirty="0" smtClean="0">
                <a:latin typeface="Arial Black" pitchFamily="34" charset="0"/>
              </a:rPr>
              <a:t> (нем. </a:t>
            </a:r>
            <a:r>
              <a:rPr lang="de-DE" sz="2000" i="1" dirty="0" smtClean="0">
                <a:latin typeface="Arial Black" pitchFamily="34" charset="0"/>
              </a:rPr>
              <a:t>Abram-Joffe Straße</a:t>
            </a:r>
            <a:r>
              <a:rPr lang="ru-RU" sz="2000" dirty="0" smtClean="0">
                <a:latin typeface="Arial Black" pitchFamily="34" charset="0"/>
              </a:rPr>
              <a:t>).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30 октября 2001 года площади между главными зданиями ФТИ им. А. Ф. Иоффе и Политехнического университета, от которой начинается улица Курчатова, присвоено название </a:t>
            </a:r>
            <a:r>
              <a:rPr lang="ru-RU" sz="2000" i="1" dirty="0" smtClean="0">
                <a:latin typeface="Arial Black" pitchFamily="34" charset="0"/>
              </a:rPr>
              <a:t>Площадь Академика Иоффе</a:t>
            </a:r>
            <a:r>
              <a:rPr lang="ru-RU" sz="2000" dirty="0" smtClean="0">
                <a:latin typeface="Arial Black" pitchFamily="34" charset="0"/>
              </a:rPr>
              <a:t>.</a:t>
            </a:r>
          </a:p>
          <a:p>
            <a:r>
              <a:rPr lang="ru-RU" sz="2000" dirty="0" smtClean="0">
                <a:latin typeface="Arial Black" pitchFamily="34" charset="0"/>
              </a:rPr>
              <a:t>Известны живописные, графические и скульптурные портреты А. Иоффе, исполненные в разные годы ленинградскими художниками и скульпторами, в том числе М. К. </a:t>
            </a:r>
            <a:r>
              <a:rPr lang="ru-RU" sz="2000" dirty="0" err="1" smtClean="0">
                <a:latin typeface="Arial Black" pitchFamily="34" charset="0"/>
              </a:rPr>
              <a:t>Аникушиным</a:t>
            </a:r>
            <a:endParaRPr lang="ru-RU" sz="20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liveinternet.ru/images/attach/c/2/65/920/65920087_IoffeAbramFedor_bustperedzdaninst_SanktPeterbu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4295775" cy="6657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60032" y="1772816"/>
            <a:ext cx="3744416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Санкт-Петербург перед зданием Физико-технического института имени </a:t>
            </a:r>
            <a:r>
              <a:rPr lang="ru-RU" sz="2400" b="1" dirty="0" smtClean="0">
                <a:latin typeface="Arial Black" pitchFamily="34" charset="0"/>
              </a:rPr>
              <a:t>А</a:t>
            </a:r>
            <a:r>
              <a:rPr lang="ru-RU" sz="2400" dirty="0" smtClean="0">
                <a:latin typeface="Arial Black" pitchFamily="34" charset="0"/>
              </a:rPr>
              <a:t>.Ф. Иоффе.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16832"/>
            <a:ext cx="8064896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Опыты А.Ф. Иоффе и Р. </a:t>
            </a:r>
            <a:r>
              <a:rPr lang="ru-RU" sz="3600" b="1" i="1" dirty="0" err="1" smtClean="0">
                <a:solidFill>
                  <a:srgbClr val="7030A0"/>
                </a:solidFill>
              </a:rPr>
              <a:t>Милликена</a:t>
            </a:r>
            <a:r>
              <a:rPr lang="ru-RU" sz="3600" b="1" i="1" dirty="0" smtClean="0">
                <a:solidFill>
                  <a:srgbClr val="7030A0"/>
                </a:solidFill>
              </a:rPr>
              <a:t> по определению электрического заряда (1908 – 1914 г)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physbook.ru/images/f/f5/Img_T-63-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168352" cy="2448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707904" y="188640"/>
            <a:ext cx="5112568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Окончательное доказательство существования элементарного электрического заряда было дано опытами, которые выполнил в 1909— 1912 гг. американский физик Роберт Милликен (1868— 1953). В этих опытах измерялась скорость движения капель масла в однородном электрическом поле между двумя металлическими пластинами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01008"/>
            <a:ext cx="9144000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Капля масла, не имеющая электрического заряда из-за сопротивления воздуха падает с некоторой постоянной скоростью. Если на своем пути капля встречается с ионом и приобретает электрический заряд </a:t>
            </a:r>
            <a:r>
              <a:rPr lang="ru-RU" i="1" dirty="0" smtClean="0">
                <a:latin typeface="Arial Black" pitchFamily="34" charset="0"/>
              </a:rPr>
              <a:t>q</a:t>
            </a:r>
            <a:r>
              <a:rPr lang="ru-RU" dirty="0" smtClean="0">
                <a:latin typeface="Arial Black" pitchFamily="34" charset="0"/>
              </a:rPr>
              <a:t>, то на нее, кроме силы тяжести, действует еще кулоновская сила   со стороны электрического поля. В результате изменения силы, вызывающей движение капли, изменяется скорость ее движения. Измеряя скорость движения капли и зная напряженность электрического поля, в котором происходило ее движение, Милликен мог определить заряд капли.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Рисунок 7" descr="http://physics.kgsu.ru/school/sprav_mat/formuli_3/90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6165304"/>
            <a:ext cx="1944216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78870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RomnyDomIoffeRea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692696"/>
            <a:ext cx="4471987" cy="2882900"/>
          </a:xfrm>
          <a:noFill/>
          <a:ln w="76200">
            <a:solidFill>
              <a:srgbClr val="FFC000"/>
            </a:solidFill>
          </a:ln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5536" y="3789040"/>
            <a:ext cx="4464050" cy="46166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7030A0"/>
                </a:solidFill>
              </a:rPr>
              <a:t>Дом семьи Иоффе в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г.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ru-RU" sz="2400" b="1" dirty="0">
                <a:solidFill>
                  <a:srgbClr val="7030A0"/>
                </a:solidFill>
              </a:rPr>
              <a:t>Ромны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8439" name="Picture 7" descr="Ioffe188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652120" y="260648"/>
            <a:ext cx="3162300" cy="4271963"/>
          </a:xfrm>
          <a:noFill/>
          <a:ln w="76200">
            <a:solidFill>
              <a:srgbClr val="FFC000"/>
            </a:solidFill>
          </a:ln>
        </p:spPr>
      </p:pic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5292080" y="4869160"/>
            <a:ext cx="3529012" cy="14652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Иоффе — ученик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приготовительного класса </a:t>
            </a:r>
            <a:r>
              <a:rPr lang="ru-RU" b="1" dirty="0" err="1">
                <a:solidFill>
                  <a:srgbClr val="7030A0"/>
                </a:solidFill>
                <a:latin typeface="Arial Black" pitchFamily="34" charset="0"/>
              </a:rPr>
              <a:t>Роменского</a:t>
            </a: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реального училища. </a:t>
            </a:r>
            <a:br>
              <a:rPr lang="ru-RU" b="1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b="1" dirty="0">
                <a:solidFill>
                  <a:srgbClr val="7030A0"/>
                </a:solidFill>
                <a:latin typeface="Arial Black" pitchFamily="34" charset="0"/>
              </a:rPr>
              <a:t>1888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 г.</a:t>
            </a:r>
          </a:p>
        </p:txBody>
      </p:sp>
      <p:sp>
        <p:nvSpPr>
          <p:cNvPr id="18447" name="Rectangle 15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5040560" cy="63341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Родина А.Ф. Иоффе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09120"/>
            <a:ext cx="4896544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Родился в 1880 году в семье купца второй гильдии Файвиша (Фёдора Васильевича) Иоффе и домохозяйки Рашели Абрамовны Вайнштейн в городе Ромны Полтавской губернии</a:t>
            </a:r>
            <a:endParaRPr lang="ru-RU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айл:Img T-63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6192688" cy="30243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3356992"/>
            <a:ext cx="89644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 В закрытом сосуде, воздух из которого откачан до высокого вакуума, находились две металлические пластины </a:t>
            </a:r>
            <a:r>
              <a:rPr lang="ru-RU" sz="2000" i="1" dirty="0" smtClean="0">
                <a:latin typeface="Arial Black" pitchFamily="34" charset="0"/>
              </a:rPr>
              <a:t>П</a:t>
            </a:r>
            <a:r>
              <a:rPr lang="ru-RU" sz="2000" dirty="0" smtClean="0">
                <a:latin typeface="Arial Black" pitchFamily="34" charset="0"/>
              </a:rPr>
              <a:t>, расположенные горизонтально. Из камеры </a:t>
            </a:r>
            <a:r>
              <a:rPr lang="ru-RU" sz="2000" i="1" dirty="0" smtClean="0">
                <a:latin typeface="Arial Black" pitchFamily="34" charset="0"/>
              </a:rPr>
              <a:t>А</a:t>
            </a:r>
            <a:r>
              <a:rPr lang="ru-RU" sz="2000" dirty="0" smtClean="0">
                <a:latin typeface="Arial Black" pitchFamily="34" charset="0"/>
              </a:rPr>
              <a:t> через отверстие </a:t>
            </a:r>
            <a:r>
              <a:rPr lang="ru-RU" sz="2000" i="1" dirty="0" smtClean="0">
                <a:latin typeface="Arial Black" pitchFamily="34" charset="0"/>
              </a:rPr>
              <a:t>О</a:t>
            </a:r>
            <a:r>
              <a:rPr lang="ru-RU" sz="2000" dirty="0" smtClean="0">
                <a:latin typeface="Arial Black" pitchFamily="34" charset="0"/>
              </a:rPr>
              <a:t> в пространство между пластинами попадали мелкие заряженные пылинки цинка. Эти пылинки наблюдали в микроскоп.</a:t>
            </a:r>
          </a:p>
          <a:p>
            <a:r>
              <a:rPr lang="ru-RU" sz="2000" dirty="0" smtClean="0">
                <a:latin typeface="Arial Black" pitchFamily="34" charset="0"/>
              </a:rPr>
              <a:t> Предположим, что пылинка заряжена отрицательно. Под действием силы тяжести она начинает падать вниз. Но ее падение можно задержать, если нижнюю пластину зарядить отрицательным зарядом, а верхнюю — положительным. 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332656"/>
            <a:ext cx="2627784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  <a:latin typeface="Arial Black" pitchFamily="34" charset="0"/>
              </a:rPr>
              <a:t>А. Ф. Иоффе предложил свою установку по измерению наименьшего электрического заряда</a:t>
            </a:r>
            <a:endParaRPr lang="ru-RU" sz="2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88640"/>
            <a:ext cx="9144000" cy="65248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>В электростатическом поле между пластинами на пылинку станет действовать сила  </a:t>
            </a:r>
            <a:r>
              <a:rPr lang="ru-RU" sz="2000" i="1" dirty="0" smtClean="0">
                <a:latin typeface="Arial Black" pitchFamily="34" charset="0"/>
              </a:rPr>
              <a:t>F</a:t>
            </a:r>
            <a:r>
              <a:rPr lang="ru-RU" sz="2000" dirty="0" smtClean="0">
                <a:latin typeface="Arial Black" pitchFamily="34" charset="0"/>
              </a:rPr>
              <a:t>→</a:t>
            </a:r>
            <a:r>
              <a:rPr lang="ru-RU" sz="2000" i="1" dirty="0" err="1" smtClean="0">
                <a:latin typeface="Arial Black" pitchFamily="34" charset="0"/>
              </a:rPr>
              <a:t>el</a:t>
            </a:r>
            <a:r>
              <a:rPr lang="ru-RU" sz="2000" dirty="0" smtClean="0">
                <a:latin typeface="Arial Black" pitchFamily="34" charset="0"/>
              </a:rPr>
              <a:t>, которая пропорциональна заряду пылинки. Если </a:t>
            </a:r>
            <a:r>
              <a:rPr lang="ru-RU" sz="2000" i="1" dirty="0" smtClean="0">
                <a:latin typeface="Arial Black" pitchFamily="34" charset="0"/>
              </a:rPr>
              <a:t>mg</a:t>
            </a:r>
            <a:r>
              <a:rPr lang="ru-RU" sz="2000" dirty="0" smtClean="0">
                <a:latin typeface="Arial Black" pitchFamily="34" charset="0"/>
              </a:rPr>
              <a:t> = </a:t>
            </a:r>
            <a:r>
              <a:rPr lang="ru-RU" sz="2000" i="1" dirty="0" smtClean="0">
                <a:latin typeface="Arial Black" pitchFamily="34" charset="0"/>
              </a:rPr>
              <a:t>F</a:t>
            </a:r>
            <a:r>
              <a:rPr lang="ru-RU" sz="2000" baseline="-25000" dirty="0" smtClean="0">
                <a:latin typeface="Arial Black" pitchFamily="34" charset="0"/>
              </a:rPr>
              <a:t>el</a:t>
            </a:r>
            <a:r>
              <a:rPr lang="ru-RU" sz="2000" dirty="0" smtClean="0">
                <a:latin typeface="Arial Black" pitchFamily="34" charset="0"/>
              </a:rPr>
              <a:t>, то пылинка будет находиться в равновесии сколь угодно долго. Затем отрицательный заряд пылинки уменьшали, действуя на нее ультрафиолетовым светом. Пылинка начинала падать, так как сила  </a:t>
            </a:r>
            <a:r>
              <a:rPr lang="ru-RU" sz="2000" i="1" dirty="0" smtClean="0">
                <a:latin typeface="Arial Black" pitchFamily="34" charset="0"/>
              </a:rPr>
              <a:t>F</a:t>
            </a:r>
            <a:r>
              <a:rPr lang="ru-RU" sz="2000" dirty="0" smtClean="0">
                <a:latin typeface="Arial Black" pitchFamily="34" charset="0"/>
              </a:rPr>
              <a:t>→</a:t>
            </a:r>
            <a:r>
              <a:rPr lang="ru-RU" sz="2000" i="1" dirty="0" err="1" smtClean="0">
                <a:latin typeface="Arial Black" pitchFamily="34" charset="0"/>
              </a:rPr>
              <a:t>el</a:t>
            </a:r>
            <a:r>
              <a:rPr lang="ru-RU" sz="2000" dirty="0" smtClean="0">
                <a:latin typeface="Arial Black" pitchFamily="34" charset="0"/>
              </a:rPr>
              <a:t>, действовавшая на нее, уменьшалась. Сообщая пластинам дополнительный заряд и этим усиливая электрическое поле между пластинами, пылинку снова останавливали. Так поступали несколько раз.</a:t>
            </a:r>
          </a:p>
          <a:p>
            <a:r>
              <a:rPr lang="ru-RU" sz="2000" dirty="0" smtClean="0">
                <a:latin typeface="Arial Black" pitchFamily="34" charset="0"/>
              </a:rPr>
              <a:t>Опыты показали, что заряд пылинки изменялся всегда скачкообразно, кратно заряду электрона. Из этого опыта А. Ф. Иоффе сделал следующий вывод: заряд пылинки всегда выражается целыми кратными значениями элементарного заряда </a:t>
            </a:r>
            <a:r>
              <a:rPr lang="ru-RU" sz="2000" i="1" dirty="0" smtClean="0">
                <a:latin typeface="Arial Black" pitchFamily="34" charset="0"/>
              </a:rPr>
              <a:t>е</a:t>
            </a:r>
            <a:r>
              <a:rPr lang="ru-RU" sz="2000" dirty="0" smtClean="0">
                <a:latin typeface="Arial Black" pitchFamily="34" charset="0"/>
              </a:rPr>
              <a:t>. Меньших "порций" электрического заряда, способных переходить от одного тела к другому, в природе нет. Но заряд пылинки уходит вместе с частицей вещества. Следовательно, в природе существует такая частица вещества, которая имеет самый маленький заряд, далее уже неделимый. Эту частицу назвали </a:t>
            </a:r>
            <a:r>
              <a:rPr lang="ru-RU" sz="2000" i="1" dirty="0" smtClean="0">
                <a:latin typeface="Arial Black" pitchFamily="34" charset="0"/>
              </a:rPr>
              <a:t>электроном</a:t>
            </a:r>
            <a:r>
              <a:rPr lang="ru-RU" sz="2000" dirty="0" smtClean="0">
                <a:latin typeface="Arial Black" pitchFamily="34" charset="0"/>
              </a:rPr>
              <a:t>. </a:t>
            </a:r>
          </a:p>
          <a:p>
            <a:endParaRPr lang="ru-RU" dirty="0"/>
          </a:p>
        </p:txBody>
      </p:sp>
      <p:pic>
        <p:nvPicPr>
          <p:cNvPr id="4" name="Рисунок 3" descr="http://physics.kgsu.ru/school/sprav_mat/formuli_3/90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6165304"/>
            <a:ext cx="19442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284984"/>
            <a:ext cx="8676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Arial Black" pitchFamily="34" charset="0"/>
              </a:rPr>
              <a:t>Электрический заряд любого тела всегда </a:t>
            </a:r>
            <a:r>
              <a:rPr lang="ru-RU" dirty="0" err="1" smtClean="0">
                <a:latin typeface="Arial Black" pitchFamily="34" charset="0"/>
              </a:rPr>
              <a:t>целочисленно</a:t>
            </a:r>
            <a:r>
              <a:rPr lang="ru-RU" dirty="0" smtClean="0">
                <a:latin typeface="Arial Black" pitchFamily="34" charset="0"/>
              </a:rPr>
              <a:t> кратен элементарному электрическому заряду. Других «порций» электрического заряда, способных переходить от одного тела к другому, в природе до сих пор экспериментально обнаружить не удалось. В настоящее время имеются теоретические предсказания о существовании элементарных частиц — кварков — с дробными электрическими зарядами, равными 1/</a:t>
            </a:r>
            <a:r>
              <a:rPr lang="ru-RU" dirty="0" err="1" smtClean="0">
                <a:latin typeface="Arial Black" pitchFamily="34" charset="0"/>
              </a:rPr>
              <a:t>З</a:t>
            </a:r>
            <a:r>
              <a:rPr lang="ru-RU" i="1" dirty="0" err="1" smtClean="0">
                <a:latin typeface="Arial Black" pitchFamily="34" charset="0"/>
              </a:rPr>
              <a:t>е</a:t>
            </a:r>
            <a:r>
              <a:rPr lang="ru-RU" dirty="0" smtClean="0">
                <a:latin typeface="Arial Black" pitchFamily="34" charset="0"/>
              </a:rPr>
              <a:t> и 2/</a:t>
            </a:r>
            <a:r>
              <a:rPr lang="ru-RU" dirty="0" err="1" smtClean="0">
                <a:latin typeface="Arial Black" pitchFamily="34" charset="0"/>
              </a:rPr>
              <a:t>З</a:t>
            </a:r>
            <a:r>
              <a:rPr lang="ru-RU" i="1" dirty="0" err="1" smtClean="0">
                <a:latin typeface="Arial Black" pitchFamily="34" charset="0"/>
              </a:rPr>
              <a:t>е</a:t>
            </a:r>
            <a:r>
              <a:rPr lang="ru-RU" dirty="0" smtClean="0">
                <a:latin typeface="Arial Black" pitchFamily="34" charset="0"/>
              </a:rPr>
              <a:t>.</a:t>
            </a:r>
          </a:p>
          <a:p>
            <a:r>
              <a:rPr lang="ru-RU" dirty="0" smtClean="0">
                <a:latin typeface="Arial Black" pitchFamily="34" charset="0"/>
              </a:rPr>
              <a:t>(</a:t>
            </a:r>
            <a:r>
              <a:rPr lang="ru-RU" b="1" dirty="0" smtClean="0">
                <a:latin typeface="Arial Black" pitchFamily="34" charset="0"/>
              </a:rPr>
              <a:t>по материалам пособия "Физика - справочные материалы" </a:t>
            </a:r>
            <a:r>
              <a:rPr lang="ru-RU" b="1" dirty="0" err="1" smtClean="0">
                <a:latin typeface="Arial Black" pitchFamily="34" charset="0"/>
              </a:rPr>
              <a:t>Кабардин</a:t>
            </a:r>
            <a:r>
              <a:rPr lang="ru-RU" b="1" dirty="0" smtClean="0">
                <a:latin typeface="Arial Black" pitchFamily="34" charset="0"/>
              </a:rPr>
              <a:t> О.Ф.)</a:t>
            </a:r>
          </a:p>
          <a:p>
            <a:endParaRPr lang="ru-RU" dirty="0"/>
          </a:p>
        </p:txBody>
      </p:sp>
      <p:pic>
        <p:nvPicPr>
          <p:cNvPr id="3" name="Рисунок 2" descr="http://physics.kgsu.ru/school/sprav_mat/pic_3/0116r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924175" cy="314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hysics.kgsu.ru/school/sprav_mat/formuli_3/901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204864"/>
            <a:ext cx="1584176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   ...,   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404664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Опыты </a:t>
            </a:r>
            <a:r>
              <a:rPr lang="ru-RU" dirty="0" err="1" smtClean="0">
                <a:latin typeface="Arial Black" pitchFamily="34" charset="0"/>
              </a:rPr>
              <a:t>Милликена</a:t>
            </a:r>
            <a:r>
              <a:rPr lang="ru-RU" dirty="0" smtClean="0">
                <a:latin typeface="Arial Black" pitchFamily="34" charset="0"/>
              </a:rPr>
              <a:t> и Иоффе показали, что заряды капель и пылинок всегда изменяются скачкообразно. Минимальная «порция» электрического заряда — элементарный электрический заряд, равный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620688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Литература и </a:t>
            </a:r>
            <a:r>
              <a:rPr lang="en-US" sz="2400" dirty="0" smtClean="0">
                <a:latin typeface="Arial Black" pitchFamily="34" charset="0"/>
              </a:rPr>
              <a:t>Internet - </a:t>
            </a:r>
            <a:r>
              <a:rPr lang="ru-RU" sz="2400" dirty="0" smtClean="0">
                <a:latin typeface="Arial Black" pitchFamily="34" charset="0"/>
              </a:rPr>
              <a:t>ресурсы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00232" y="2500306"/>
            <a:ext cx="62865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hlinkClick r:id="rId2"/>
              </a:rPr>
              <a:t>http://yandex.ru/yandsearch</a:t>
            </a:r>
            <a:r>
              <a:rPr lang="en-US" sz="2000" b="1" dirty="0" smtClean="0"/>
              <a:t>?</a:t>
            </a:r>
            <a:endParaRPr lang="ru-RU" sz="2000" b="1" dirty="0" smtClean="0"/>
          </a:p>
          <a:p>
            <a:r>
              <a:rPr lang="en-US" sz="2000" b="1" dirty="0" smtClean="0">
                <a:hlinkClick r:id="rId3"/>
              </a:rPr>
              <a:t>http://ru.wikipedia.org/wiki</a:t>
            </a:r>
            <a:endParaRPr lang="ru-RU" sz="2000" b="1" dirty="0" smtClean="0"/>
          </a:p>
          <a:p>
            <a:r>
              <a:rPr lang="en-US" sz="2000" b="1" u="sng" dirty="0" smtClean="0">
                <a:hlinkClick r:id="rId4"/>
              </a:rPr>
              <a:t>to-</a:t>
            </a:r>
            <a:r>
              <a:rPr lang="en-US" sz="2000" b="1" u="sng" dirty="0" err="1" smtClean="0">
                <a:hlinkClick r:id="rId4"/>
              </a:rPr>
              <a:t>name.ru</a:t>
            </a:r>
            <a:r>
              <a:rPr lang="en-US" sz="2000" b="1" dirty="0" err="1" smtClean="0"/>
              <a:t>›</a:t>
            </a:r>
            <a:r>
              <a:rPr lang="en-US" sz="2000" b="1" dirty="0" err="1" smtClean="0">
                <a:hlinkClick r:id="rId5"/>
              </a:rPr>
              <a:t>Biography</a:t>
            </a:r>
            <a:r>
              <a:rPr lang="en-US" sz="2000" b="1" dirty="0" err="1" smtClean="0"/>
              <a:t>›</a:t>
            </a:r>
            <a:r>
              <a:rPr lang="en-US" sz="2000" b="1" dirty="0" err="1" smtClean="0">
                <a:hlinkClick r:id="rId6"/>
              </a:rPr>
              <a:t>abram</a:t>
            </a:r>
            <a:r>
              <a:rPr lang="en-US" sz="2000" b="1" dirty="0" smtClean="0">
                <a:hlinkClick r:id="rId6"/>
              </a:rPr>
              <a:t>-</a:t>
            </a:r>
            <a:r>
              <a:rPr lang="en-US" sz="2000" b="1" dirty="0" err="1" smtClean="0">
                <a:hlinkClick r:id="rId6"/>
              </a:rPr>
              <a:t>ioffe.htm</a:t>
            </a:r>
            <a:endParaRPr lang="ru-RU" sz="2000" b="1" dirty="0" smtClean="0"/>
          </a:p>
          <a:p>
            <a:r>
              <a:rPr lang="en-US" sz="2000" b="1" dirty="0" smtClean="0"/>
              <a:t>http://belopolye.narod.ru/known_people/october/io</a:t>
            </a:r>
            <a:endParaRPr lang="ru-RU" sz="2000" b="1" dirty="0" smtClean="0"/>
          </a:p>
          <a:p>
            <a:r>
              <a:rPr lang="en-US" sz="2000" b="1" u="sng" dirty="0" smtClean="0">
                <a:hlinkClick r:id="rId7"/>
              </a:rPr>
              <a:t>vokrugsveta.ru</a:t>
            </a:r>
            <a:r>
              <a:rPr lang="en-US" sz="2000" b="1" dirty="0" smtClean="0"/>
              <a:t>›</a:t>
            </a:r>
            <a:r>
              <a:rPr lang="ru-RU" sz="2000" b="1" dirty="0" smtClean="0"/>
              <a:t>Энциклопедия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57356" y="1340768"/>
            <a:ext cx="63579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/>
              <a:t>А.Ф. Иоффе </a:t>
            </a:r>
            <a:r>
              <a:rPr lang="ru-RU" b="1" dirty="0" smtClean="0"/>
              <a:t> Встречи </a:t>
            </a:r>
            <a:r>
              <a:rPr lang="ru-RU" b="1" dirty="0" smtClean="0"/>
              <a:t>с физиками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r>
              <a:rPr lang="ru-RU" b="1" dirty="0" smtClean="0"/>
              <a:t>Л.: </a:t>
            </a:r>
            <a:r>
              <a:rPr lang="ru-RU" b="1" i="1" dirty="0" smtClean="0"/>
              <a:t>Наука</a:t>
            </a:r>
            <a:r>
              <a:rPr lang="ru-RU" b="1" i="1" dirty="0" smtClean="0"/>
              <a:t>,    </a:t>
            </a:r>
            <a:r>
              <a:rPr lang="ru-RU" b="1" dirty="0" smtClean="0"/>
              <a:t>1983.—    (Предисловие   Г. </a:t>
            </a:r>
            <a:r>
              <a:rPr lang="ru-RU" b="1" dirty="0" smtClean="0"/>
              <a:t>В</a:t>
            </a:r>
            <a:r>
              <a:rPr lang="ru-RU" b="1" dirty="0" smtClean="0"/>
              <a:t>. </a:t>
            </a:r>
            <a:r>
              <a:rPr lang="ru-RU" b="1" dirty="0" err="1" smtClean="0">
                <a:latin typeface="+mj-lt"/>
              </a:rPr>
              <a:t>Курдюмова</a:t>
            </a:r>
            <a:r>
              <a:rPr lang="ru-RU" dirty="0" smtClean="0">
                <a:latin typeface="Arial Black" pitchFamily="34" charset="0"/>
              </a:rPr>
              <a:t>.)</a:t>
            </a:r>
            <a:endParaRPr lang="ru-RU" b="1" dirty="0" smtClean="0"/>
          </a:p>
          <a:p>
            <a:r>
              <a:rPr lang="ru-RU" b="1" dirty="0" smtClean="0"/>
              <a:t>И.К. Кикоин  Рассказы о физике и физиках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b="1" dirty="0" smtClean="0"/>
              <a:t>М.: Наука, 1987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220072" y="5934670"/>
            <a:ext cx="3671887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Выпускник реального училища. </a:t>
            </a:r>
            <a:br>
              <a:rPr lang="ru-RU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1897 г.</a:t>
            </a:r>
          </a:p>
        </p:txBody>
      </p:sp>
      <p:pic>
        <p:nvPicPr>
          <p:cNvPr id="22533" name="Picture 5" descr="ioffe189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764704"/>
            <a:ext cx="3511550" cy="5072062"/>
          </a:xfrm>
          <a:ln w="76200"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2535" name="Picture 7" descr="RomnyIoffeSchoo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528" y="764704"/>
            <a:ext cx="4038600" cy="2644775"/>
          </a:xfrm>
          <a:ln w="762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0" y="4149080"/>
            <a:ext cx="5148064" cy="27392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sz="1700" b="1" dirty="0" smtClean="0">
                <a:solidFill>
                  <a:srgbClr val="7030A0"/>
                </a:solidFill>
                <a:latin typeface="Arial Black" pitchFamily="34" charset="0"/>
              </a:rPr>
              <a:t>Среднее образование получает в реальном училище  города Ромны Полтавской губернии (1889—1897), где заводит дружеские отношения со Степаном Тимошенко, который п</a:t>
            </a:r>
            <a:r>
              <a:rPr lang="ru-RU" sz="1700" dirty="0" smtClean="0">
                <a:solidFill>
                  <a:srgbClr val="7030A0"/>
                </a:solidFill>
                <a:latin typeface="Arial Black" pitchFamily="34" charset="0"/>
              </a:rPr>
              <a:t>роизвёл расчёт отдельных конструкций висячих мостов, рельсов, валов, осей, зубчатых колёс )</a:t>
            </a:r>
            <a:r>
              <a:rPr lang="ru-RU" sz="1700" b="1" dirty="0" smtClean="0">
                <a:solidFill>
                  <a:srgbClr val="7030A0"/>
                </a:solidFill>
                <a:latin typeface="Arial Black" pitchFamily="34" charset="0"/>
              </a:rPr>
              <a:t>, связь с ним  поддерживает и в зрелом возраст</a:t>
            </a:r>
            <a:r>
              <a:rPr lang="ru-RU" b="1" dirty="0" smtClean="0">
                <a:solidFill>
                  <a:srgbClr val="7030A0"/>
                </a:solidFill>
                <a:latin typeface="Arial Black" pitchFamily="34" charset="0"/>
              </a:rPr>
              <a:t>е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2539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5656" y="0"/>
            <a:ext cx="5925344" cy="633412"/>
          </a:xfrm>
          <a:solidFill>
            <a:srgbClr val="0070C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FF00"/>
                </a:solidFill>
              </a:rPr>
              <a:t>Ромны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3501008"/>
            <a:ext cx="374441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solidFill>
                  <a:srgbClr val="7030A0"/>
                </a:solidFill>
                <a:latin typeface="Arial Black" pitchFamily="34" charset="0"/>
              </a:rPr>
              <a:t>Роменское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 реальное училище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777875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sz="4000" b="1" dirty="0">
                <a:solidFill>
                  <a:srgbClr val="FFFF00"/>
                </a:solidFill>
              </a:rPr>
              <a:t>Петербург</a:t>
            </a:r>
          </a:p>
        </p:txBody>
      </p:sp>
      <p:pic>
        <p:nvPicPr>
          <p:cNvPr id="25604" name="Picture 4" descr="ioffe_student_with_friend_and_two_ladie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1052736"/>
            <a:ext cx="7489825" cy="4597400"/>
          </a:xfrm>
          <a:ln w="76200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67544" y="5934670"/>
            <a:ext cx="8280920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7030A0"/>
                </a:solidFill>
                <a:latin typeface="Arial Black" pitchFamily="34" charset="0"/>
              </a:rPr>
              <a:t>1902г— окончил Санкт-Петербургский Технологический институт. А</a:t>
            </a: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. Иоффе и его земляк С. Тимошенко — </a:t>
            </a:r>
            <a:br>
              <a:rPr lang="ru-RU" dirty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студенты петербургских институтов.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259756"/>
          </a:xfrm>
          <a:solidFill>
            <a:srgbClr val="0070C0"/>
          </a:soli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latin typeface="Arial Black" pitchFamily="34" charset="0"/>
              </a:rPr>
              <a:t>С 1903 по 1906г работал практикантом и ассистентом в Мюнхенском университете в лаборатории                 В. Рентгена.</a:t>
            </a:r>
            <a:br>
              <a:rPr lang="ru-RU" sz="2000" dirty="0" smtClean="0">
                <a:latin typeface="Arial Black" pitchFamily="34" charset="0"/>
              </a:rPr>
            </a:br>
            <a:endParaRPr lang="ru-RU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30724" name="Picture 4" descr="Ioffe_at_Munich_Roentge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74750" y="1238250"/>
            <a:ext cx="6853238" cy="4694238"/>
          </a:xfrm>
          <a:noFill/>
          <a:ln/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900113" y="6092825"/>
            <a:ext cx="7343775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  <a:latin typeface="Arial Black" pitchFamily="34" charset="0"/>
              </a:rPr>
              <a:t>Иоффе (сидит 2-й слева) среди учеников и сотрудников Рентгена. 1904 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76056" y="404664"/>
            <a:ext cx="3816424" cy="2523768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 1905 г — окончил Мюнхенский университет в Германии, где работал под руководством В. К. Рент- гена и получил степень доктора философии.</a:t>
            </a:r>
          </a:p>
          <a:p>
            <a:endParaRPr lang="ru-RU" dirty="0"/>
          </a:p>
        </p:txBody>
      </p:sp>
      <p:pic>
        <p:nvPicPr>
          <p:cNvPr id="6" name="Picture 4" descr="ioff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88640"/>
            <a:ext cx="4608513" cy="3614738"/>
          </a:xfrm>
          <a:prstGeom prst="rect">
            <a:avLst/>
          </a:prstGeom>
          <a:solidFill>
            <a:srgbClr val="C00000"/>
          </a:solidFill>
          <a:ln w="76200">
            <a:solidFill>
              <a:srgbClr val="C000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0" y="3995678"/>
            <a:ext cx="9144000" cy="2862322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Arial Black" pitchFamily="34" charset="0"/>
              </a:rPr>
              <a:t>В 1906 г, отклонив лестное предложение Рентгена остаться в Мюнхене, вернулся в Россию. Был зачислен старшим лаборантом в Политехнический институт, в 1913, после защиты магистерской диссертации, стал экстраординарным профессором, а в 1915, защитив докторскую диссертацию, – профессором кафедры общей физики. Параллельно читал лекции в Горном институте и на курсах Лесгафта. В 1916 г организовал в институте свой знаменитый семинар по физике.</a:t>
            </a:r>
            <a:endParaRPr lang="ru-RU" sz="20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789040"/>
            <a:ext cx="9144000" cy="30469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Крупнейшей заслугой А. Ф. Иоффе является основание уникальной физической школы, которая позволила вывести советскую физику на мировой уровень</a:t>
            </a:r>
            <a:r>
              <a:rPr lang="ru-RU" sz="1600" baseline="30000" dirty="0" smtClean="0">
                <a:solidFill>
                  <a:srgbClr val="7030A0"/>
                </a:solidFill>
                <a:latin typeface="Arial Black" pitchFamily="34" charset="0"/>
              </a:rPr>
              <a:t>.</a:t>
            </a:r>
            <a:r>
              <a:rPr lang="ru-RU" sz="1600" dirty="0" smtClean="0">
                <a:solidFill>
                  <a:srgbClr val="7030A0"/>
                </a:solidFill>
                <a:latin typeface="Arial Black" pitchFamily="34" charset="0"/>
              </a:rPr>
              <a:t> Первым этапом этой деятельности была организация в 1916 семинара по физике. К участию в своём семинаре Иоффе привлёк молодых учёных из Политехнического института и Петербургского университета, которые вскоре стали его ближайшими соратниками при организации Физико-технического института. По инициативе Иоффе начиная с 1929 были созданы Физико-технические институты в крупных промышленных городах: Харькове, Днепропетровске, Свердловске и Томске  За глаза и ученики, и другие коллеги с любовью и почтением называли Абрама Фёдоровича «папа Иоффе».</a:t>
            </a:r>
            <a:endParaRPr lang="ru-RU" sz="1600" dirty="0">
              <a:solidFill>
                <a:srgbClr val="7030A0"/>
              </a:solidFill>
            </a:endParaRPr>
          </a:p>
        </p:txBody>
      </p:sp>
      <p:pic>
        <p:nvPicPr>
          <p:cNvPr id="5" name="Picture 2" descr="http://1.bp.blogspot.com/_LaBnKY3Tl98/TAmHG3sCsZI/AAAAAAAADGk/Xs8MD3ttzZQ/s1600/1-aaaimperialrussianphysicistsYoffe_Seminar_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5904656" cy="3601921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  <a:solidFill>
            <a:srgbClr val="0070C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>
                <a:solidFill>
                  <a:schemeClr val="bg1"/>
                </a:solidFill>
                <a:effectLst/>
              </a:rPr>
              <a:t>Политехнический институт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8313" y="6092825"/>
            <a:ext cx="820737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latin typeface="Arial Black" pitchFamily="34" charset="0"/>
              </a:rPr>
              <a:t>Семинар Иоффе в Политехническом институте</a:t>
            </a:r>
            <a:r>
              <a:rPr lang="ru-RU" sz="2000" dirty="0" smtClean="0">
                <a:latin typeface="Arial Black" pitchFamily="34" charset="0"/>
              </a:rPr>
              <a:t>.      </a:t>
            </a:r>
            <a:r>
              <a:rPr lang="ru-RU" sz="2000" dirty="0">
                <a:latin typeface="Arial Black" pitchFamily="34" charset="0"/>
              </a:rPr>
              <a:t>Фото Капицы. 1916 г.</a:t>
            </a:r>
          </a:p>
        </p:txBody>
      </p:sp>
      <p:pic>
        <p:nvPicPr>
          <p:cNvPr id="34821" name="Picture 5" descr="IoffeSeminar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340768"/>
            <a:ext cx="7275512" cy="4633913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1207</Words>
  <Application>Microsoft Office PowerPoint</Application>
  <PresentationFormat>Экран (4:3)</PresentationFormat>
  <Paragraphs>119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Абрам Федорович Иоффе — учитель нескольких поколений отечественных физиков.</vt:lpstr>
      <vt:lpstr>Слайд 2</vt:lpstr>
      <vt:lpstr>Родина А.Ф. Иоффе </vt:lpstr>
      <vt:lpstr>Ромны</vt:lpstr>
      <vt:lpstr>Петербург</vt:lpstr>
      <vt:lpstr>С 1903 по 1906г работал практикантом и ассистентом в Мюнхенском университете в лаборатории                 В. Рентгена. </vt:lpstr>
      <vt:lpstr>Слайд 7</vt:lpstr>
      <vt:lpstr>Слайд 8</vt:lpstr>
      <vt:lpstr>Политехнический институт</vt:lpstr>
      <vt:lpstr>Слайд 10</vt:lpstr>
      <vt:lpstr>Слайд 11</vt:lpstr>
      <vt:lpstr>Физико-технический институт</vt:lpstr>
      <vt:lpstr>Физико-технический институт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пу-26</cp:lastModifiedBy>
  <cp:revision>113</cp:revision>
  <dcterms:created xsi:type="dcterms:W3CDTF">2013-01-28T19:28:30Z</dcterms:created>
  <dcterms:modified xsi:type="dcterms:W3CDTF">2013-03-14T08:09:53Z</dcterms:modified>
</cp:coreProperties>
</file>